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731" y="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1CA904-456A-4ADE-B6A7-E45986C96CD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31E10AFB-55D0-4229-811D-3AFFBC3B5B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6B2F0D29-5F59-4D5F-AA99-B3AEC787081E}"/>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0A8BB7F1-CB44-4BAA-A2DC-E2ECEF949E9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C7D4B5D-585E-4BFD-ABFD-D7586AE8A02C}"/>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328818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1A8A37-2333-48ED-AA9A-ADE84522DD04}"/>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A890BA04-D9FF-430B-9B87-DB8B922C4AE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9833A73-851C-4353-93EC-30956A4C0383}"/>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8D7123A1-087D-41CD-8D2A-613131F6DA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363C35A-10E2-467C-89CE-DC5FF1D28463}"/>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302305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4CE5103-489A-4408-BCA6-7D2EB0C8638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E336A44-E96E-422D-B660-66FA84A27F4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2A45DEB-C9FF-47F9-86FF-FBC45AACD951}"/>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F4D91127-3BD8-4974-898F-D5E59F1D2F1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8E31298-7D21-43E4-B9A9-74E323443B34}"/>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2496797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4AE2AF-6CD3-4E5E-ACB3-091A4DF2243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6575EC2-EF61-45C0-B234-BF3DD09D6A3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8D2016B-8E21-4274-B3D1-EB0CC4C7B6EE}"/>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4D3DDA4A-8AF6-40CA-A60E-E1B4A98D8B8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A1BB6F4-41B6-4DA3-A4A0-6CADF35B0047}"/>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10972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217C7D-D3BE-4CD0-B666-9951AB1B900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AC11607-A58E-49CC-8F8E-FEBABCD4C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F920C9E-629A-4CDB-B2C0-5A23AC61E9D2}"/>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F704C3BC-9A93-4F11-9574-C5903DE4AF8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0645CEA-F570-4A0B-BD21-3406A9A2A0D7}"/>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67810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B949B1-134D-430F-B9C0-7D9696F4C39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C35FEC9-FAFE-42A8-BA5D-B06879121E5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B3A93E98-CDF6-4206-A473-516F035EBD5C}"/>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D42A5504-0984-4FC3-B268-C9FC01927710}"/>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B3CDC5B7-A22A-4F02-B0EC-7E9791E945E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EB0A3B9-5BE7-4237-BA2F-993B651A5EAF}"/>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1908645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26679F-BAD5-4403-B9CC-9D84E3702BAF}"/>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29A89E-6C3E-438D-8247-744B96966C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1CD279F1-E6C0-420E-B12B-988CF4F7010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0CB4A91-E1B4-4FF6-A395-0AEF07DD1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A80E701-3AA6-48A8-AFC8-BCEDC22F39E1}"/>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B6BB22EE-58D7-40F0-A0E1-0C3BD316690E}"/>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8" name="页脚占位符 7">
            <a:extLst>
              <a:ext uri="{FF2B5EF4-FFF2-40B4-BE49-F238E27FC236}">
                <a16:creationId xmlns:a16="http://schemas.microsoft.com/office/drawing/2014/main" id="{5C835A8F-1785-43B1-B261-B68FBECEC5A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468F7C1F-DDD7-4CEC-B838-61A52B3EEE00}"/>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1586605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0584E6-A4C5-4E5D-B333-0E83B3B91C6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455D3CA-9D03-4349-B7D7-1F0B24A2A20F}"/>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4" name="页脚占位符 3">
            <a:extLst>
              <a:ext uri="{FF2B5EF4-FFF2-40B4-BE49-F238E27FC236}">
                <a16:creationId xmlns:a16="http://schemas.microsoft.com/office/drawing/2014/main" id="{B0E22DEC-0E3D-4671-B288-FE166B0329C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228F087-8A94-4654-BE3E-8EA258F63D0B}"/>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143037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CD26F0EA-15B2-4857-9598-46B9CF379662}"/>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3" name="页脚占位符 2">
            <a:extLst>
              <a:ext uri="{FF2B5EF4-FFF2-40B4-BE49-F238E27FC236}">
                <a16:creationId xmlns:a16="http://schemas.microsoft.com/office/drawing/2014/main" id="{DA9F2F3D-4A86-48B6-8F53-5C0FEC0CE79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453F9373-D679-43D7-AC62-FC1AEFF4937B}"/>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4265340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4C84CB-90E3-46C7-8A36-25F792F0C84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1D9BDFC-A9D2-420F-8224-D8AE304D9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3418A073-F706-455E-B8CD-20364FB30C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6D38359-2E92-4553-AA9B-A0FC10664479}"/>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6B29B7C1-0B2C-4F50-8456-009F424EDE7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2900ADD-75AC-4A04-A1FD-A5352968A6D7}"/>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213522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294E3B-E031-4210-BF2F-AA2BD1E8C28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EFF2C11-03D8-486E-9D7B-9F7986EADF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7E0C061B-262F-497D-8DEB-14DBF88A55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028CA29-AC98-4FB8-ADC1-5418AC78BB18}"/>
              </a:ext>
            </a:extLst>
          </p:cNvPr>
          <p:cNvSpPr>
            <a:spLocks noGrp="1"/>
          </p:cNvSpPr>
          <p:nvPr>
            <p:ph type="dt" sz="half" idx="10"/>
          </p:nvPr>
        </p:nvSpPr>
        <p:spPr/>
        <p:txBody>
          <a:bodyPr/>
          <a:lstStyle/>
          <a:p>
            <a:fld id="{5312736B-EA18-42FE-B5FF-F1D00AF9B211}" type="datetimeFigureOut">
              <a:rPr lang="zh-CN" altLang="en-US" smtClean="0"/>
              <a:t>2020/9/18</a:t>
            </a:fld>
            <a:endParaRPr lang="zh-CN" altLang="en-US"/>
          </a:p>
        </p:txBody>
      </p:sp>
      <p:sp>
        <p:nvSpPr>
          <p:cNvPr id="6" name="页脚占位符 5">
            <a:extLst>
              <a:ext uri="{FF2B5EF4-FFF2-40B4-BE49-F238E27FC236}">
                <a16:creationId xmlns:a16="http://schemas.microsoft.com/office/drawing/2014/main" id="{8C92642C-A559-4832-8CF4-980DE9788D6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C86032-8ADE-4B31-8B68-A9CC65085B7A}"/>
              </a:ext>
            </a:extLst>
          </p:cNvPr>
          <p:cNvSpPr>
            <a:spLocks noGrp="1"/>
          </p:cNvSpPr>
          <p:nvPr>
            <p:ph type="sldNum" sz="quarter" idx="12"/>
          </p:nvPr>
        </p:nvSpPr>
        <p:spPr/>
        <p:txBody>
          <a:body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2366612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2CA78AA-0F9D-432F-B8E7-FD59379E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37C4882-E0D3-4106-95D7-8D45D19BE3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1CC0745-BE2B-4F21-87DA-6351B00CB8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2736B-EA18-42FE-B5FF-F1D00AF9B211}" type="datetimeFigureOut">
              <a:rPr lang="zh-CN" altLang="en-US" smtClean="0"/>
              <a:t>2020/9/18</a:t>
            </a:fld>
            <a:endParaRPr lang="zh-CN" altLang="en-US"/>
          </a:p>
        </p:txBody>
      </p:sp>
      <p:sp>
        <p:nvSpPr>
          <p:cNvPr id="5" name="页脚占位符 4">
            <a:extLst>
              <a:ext uri="{FF2B5EF4-FFF2-40B4-BE49-F238E27FC236}">
                <a16:creationId xmlns:a16="http://schemas.microsoft.com/office/drawing/2014/main" id="{41E618A0-F0A8-4C4E-8D92-0580C02851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1FE3E028-70D3-4027-8077-37B437136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759351-CF5C-4F28-855E-A4F03896AF75}" type="slidenum">
              <a:rPr lang="zh-CN" altLang="en-US" smtClean="0"/>
              <a:t>‹#›</a:t>
            </a:fld>
            <a:endParaRPr lang="zh-CN" altLang="en-US"/>
          </a:p>
        </p:txBody>
      </p:sp>
    </p:spTree>
    <p:extLst>
      <p:ext uri="{BB962C8B-B14F-4D97-AF65-F5344CB8AC3E}">
        <p14:creationId xmlns:p14="http://schemas.microsoft.com/office/powerpoint/2010/main" val="390083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1F7B4E-2EA9-4BDF-94AC-2FDC689BF69B}"/>
              </a:ext>
            </a:extLst>
          </p:cNvPr>
          <p:cNvSpPr>
            <a:spLocks noGrp="1"/>
          </p:cNvSpPr>
          <p:nvPr>
            <p:ph type="ctrTitle"/>
          </p:nvPr>
        </p:nvSpPr>
        <p:spPr/>
        <p:txBody>
          <a:bodyPr>
            <a:normAutofit/>
          </a:bodyPr>
          <a:lstStyle/>
          <a:p>
            <a:r>
              <a:rPr lang="zh-CN" altLang="en-US" dirty="0"/>
              <a:t>基於深度學習的面部表情呈現的駕駛員疲勞檢測</a:t>
            </a:r>
          </a:p>
        </p:txBody>
      </p:sp>
      <p:sp>
        <p:nvSpPr>
          <p:cNvPr id="3" name="副标题 2">
            <a:extLst>
              <a:ext uri="{FF2B5EF4-FFF2-40B4-BE49-F238E27FC236}">
                <a16:creationId xmlns:a16="http://schemas.microsoft.com/office/drawing/2014/main" id="{92A25163-81B9-4AC3-9387-A2ED0E3F2479}"/>
              </a:ext>
            </a:extLst>
          </p:cNvPr>
          <p:cNvSpPr>
            <a:spLocks noGrp="1"/>
          </p:cNvSpPr>
          <p:nvPr>
            <p:ph type="subTitle" idx="1"/>
          </p:nvPr>
        </p:nvSpPr>
        <p:spPr/>
        <p:txBody>
          <a:bodyPr/>
          <a:lstStyle/>
          <a:p>
            <a:r>
              <a:rPr lang="zh-CN" altLang="en-US" dirty="0"/>
              <a:t>劉仲明，彭禹錫，胡溫金</a:t>
            </a:r>
          </a:p>
        </p:txBody>
      </p:sp>
    </p:spTree>
    <p:extLst>
      <p:ext uri="{BB962C8B-B14F-4D97-AF65-F5344CB8AC3E}">
        <p14:creationId xmlns:p14="http://schemas.microsoft.com/office/powerpoint/2010/main" val="3000474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BDD255-6550-47C7-B577-DB43EBE982F1}"/>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40B71490-67B0-497E-9B48-DA986787D199}"/>
              </a:ext>
            </a:extLst>
          </p:cNvPr>
          <p:cNvSpPr>
            <a:spLocks noGrp="1"/>
          </p:cNvSpPr>
          <p:nvPr>
            <p:ph idx="1"/>
          </p:nvPr>
        </p:nvSpPr>
        <p:spPr/>
        <p:txBody>
          <a:bodyPr/>
          <a:lstStyle/>
          <a:p>
            <a:pPr marL="0" indent="0">
              <a:buNone/>
            </a:pPr>
            <a:r>
              <a:rPr lang="zh-CN" altLang="en-US" dirty="0"/>
              <a:t>經過多次試驗，發現靠近鼻子的眼角特徵相對穩定，判斷疲勞狀態的結果更好。因此，以眼睛內角的張開角作為眼睛張開狀態的判斷依據，可以根據檢測到的眼睛和嘴巴的關鍵點的坐標信息，來確定眼睛和嘴巴的張開角度。</a:t>
            </a:r>
          </a:p>
        </p:txBody>
      </p:sp>
      <p:pic>
        <p:nvPicPr>
          <p:cNvPr id="4" name="图片 3">
            <a:extLst>
              <a:ext uri="{FF2B5EF4-FFF2-40B4-BE49-F238E27FC236}">
                <a16:creationId xmlns:a16="http://schemas.microsoft.com/office/drawing/2014/main" id="{954E339E-F693-44C4-8022-8BE5CA826182}"/>
              </a:ext>
            </a:extLst>
          </p:cNvPr>
          <p:cNvPicPr>
            <a:picLocks noChangeAspect="1"/>
          </p:cNvPicPr>
          <p:nvPr/>
        </p:nvPicPr>
        <p:blipFill>
          <a:blip r:embed="rId2"/>
          <a:stretch>
            <a:fillRect/>
          </a:stretch>
        </p:blipFill>
        <p:spPr>
          <a:xfrm>
            <a:off x="4457700" y="3647824"/>
            <a:ext cx="3276600" cy="1647825"/>
          </a:xfrm>
          <a:prstGeom prst="rect">
            <a:avLst/>
          </a:prstGeom>
        </p:spPr>
      </p:pic>
    </p:spTree>
    <p:extLst>
      <p:ext uri="{BB962C8B-B14F-4D97-AF65-F5344CB8AC3E}">
        <p14:creationId xmlns:p14="http://schemas.microsoft.com/office/powerpoint/2010/main" val="305776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B919D4-4197-4A7F-9318-2B148FFE833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17E7A35-A45C-4BD8-99D2-7F94E3BCF596}"/>
              </a:ext>
            </a:extLst>
          </p:cNvPr>
          <p:cNvSpPr>
            <a:spLocks noGrp="1"/>
          </p:cNvSpPr>
          <p:nvPr>
            <p:ph idx="1"/>
          </p:nvPr>
        </p:nvSpPr>
        <p:spPr/>
        <p:txBody>
          <a:bodyPr/>
          <a:lstStyle/>
          <a:p>
            <a:r>
              <a:rPr lang="en-US" altLang="zh-CN" dirty="0"/>
              <a:t>3.2</a:t>
            </a:r>
            <a:r>
              <a:rPr lang="zh-CN" altLang="en-US" dirty="0"/>
              <a:t>、疲勞狀態判斷</a:t>
            </a:r>
            <a:endParaRPr lang="en-US" altLang="zh-CN" dirty="0"/>
          </a:p>
          <a:p>
            <a:pPr lvl="1"/>
            <a:r>
              <a:rPr lang="en-US" altLang="zh-CN" dirty="0"/>
              <a:t>PERCLOS</a:t>
            </a:r>
            <a:r>
              <a:rPr lang="zh-CN" altLang="en-US" dirty="0"/>
              <a:t>是駕駛員機敏性的物理度量。研究表明，</a:t>
            </a:r>
            <a:r>
              <a:rPr lang="en-US" altLang="zh-CN" dirty="0"/>
              <a:t>PERCLOS</a:t>
            </a:r>
            <a:r>
              <a:rPr lang="zh-CN" altLang="en-US" dirty="0"/>
              <a:t>是與疲勞最相關的參數。</a:t>
            </a:r>
          </a:p>
        </p:txBody>
      </p:sp>
    </p:spTree>
    <p:extLst>
      <p:ext uri="{BB962C8B-B14F-4D97-AF65-F5344CB8AC3E}">
        <p14:creationId xmlns:p14="http://schemas.microsoft.com/office/powerpoint/2010/main" val="549733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1CD3B68-0505-4F3E-A1FA-18AD51EC761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7D19DE5-DEEF-4563-8C85-E10573BC8758}"/>
              </a:ext>
            </a:extLst>
          </p:cNvPr>
          <p:cNvSpPr>
            <a:spLocks noGrp="1"/>
          </p:cNvSpPr>
          <p:nvPr>
            <p:ph idx="1"/>
          </p:nvPr>
        </p:nvSpPr>
        <p:spPr/>
        <p:txBody>
          <a:bodyPr/>
          <a:lstStyle/>
          <a:p>
            <a:r>
              <a:rPr lang="en-US" altLang="zh-CN" dirty="0"/>
              <a:t>3.3</a:t>
            </a:r>
            <a:r>
              <a:rPr lang="zh-CN" altLang="en-US" dirty="0"/>
              <a:t>、模糊推理系統</a:t>
            </a:r>
            <a:endParaRPr lang="en-US" altLang="zh-CN" dirty="0"/>
          </a:p>
          <a:p>
            <a:pPr lvl="1"/>
            <a:r>
              <a:rPr lang="zh-CN" altLang="en-US" dirty="0"/>
              <a:t>由於沒有確定疲勞狀態的明確標準，因此根據經驗逐漸產生疲勞，從輕到重。使用上一部分中計算的</a:t>
            </a:r>
            <a:r>
              <a:rPr lang="en-US" altLang="zh-CN" dirty="0"/>
              <a:t>PERCLOS</a:t>
            </a:r>
            <a:r>
              <a:rPr lang="zh-CN" altLang="en-US" dirty="0"/>
              <a:t>數據，眼睛和嘴巴分為三種狀態：閉合，半張和完全張開。疲勞狀態也分為三個級別：正常</a:t>
            </a:r>
            <a:r>
              <a:rPr lang="en-US" altLang="zh-CN" dirty="0"/>
              <a:t>(T1)</a:t>
            </a:r>
            <a:r>
              <a:rPr lang="zh-CN" altLang="en-US" dirty="0"/>
              <a:t>、輕度疲勞</a:t>
            </a:r>
            <a:r>
              <a:rPr lang="en-US" altLang="zh-CN" dirty="0"/>
              <a:t>(T2)</a:t>
            </a:r>
            <a:r>
              <a:rPr lang="zh-CN" altLang="en-US" dirty="0"/>
              <a:t>和重度疲勞</a:t>
            </a:r>
            <a:r>
              <a:rPr lang="en-US" altLang="zh-CN" dirty="0"/>
              <a:t>(T3)</a:t>
            </a:r>
            <a:r>
              <a:rPr lang="zh-CN" altLang="en-US" dirty="0"/>
              <a:t>。當疲勞開始發生時，這種劃分可以提醒駕駛員，避免了人身危險和財產損失。</a:t>
            </a:r>
            <a:endParaRPr lang="en-US" altLang="zh-CN" dirty="0"/>
          </a:p>
          <a:p>
            <a:pPr lvl="1"/>
            <a:r>
              <a:rPr lang="zh-CN" altLang="en-US" dirty="0"/>
              <a:t>本實驗數據來自</a:t>
            </a:r>
            <a:r>
              <a:rPr lang="en-US" altLang="zh-CN" dirty="0"/>
              <a:t>400</a:t>
            </a:r>
            <a:r>
              <a:rPr lang="zh-CN" altLang="en-US" dirty="0"/>
              <a:t>個實驗室，他們模擬了不同狀態下的駕駛環境。通過測試所有測試人員的眨眼和大哈欠頻率，從正常疲勞到輕微疲勞，最後到不同場景和光照條件下的嚴重疲勞，綜合分析了不同疲勞狀態下的</a:t>
            </a:r>
            <a:r>
              <a:rPr lang="en-US" altLang="zh-CN" dirty="0"/>
              <a:t>PERCLOS</a:t>
            </a:r>
            <a:r>
              <a:rPr lang="zh-CN" altLang="en-US" dirty="0"/>
              <a:t>值。</a:t>
            </a:r>
          </a:p>
        </p:txBody>
      </p:sp>
    </p:spTree>
    <p:extLst>
      <p:ext uri="{BB962C8B-B14F-4D97-AF65-F5344CB8AC3E}">
        <p14:creationId xmlns:p14="http://schemas.microsoft.com/office/powerpoint/2010/main" val="88234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9A0585-F187-4222-A2DE-7E2306CC348E}"/>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D2ABB87-3192-40E8-AD8C-1605D805254E}"/>
              </a:ext>
            </a:extLst>
          </p:cNvPr>
          <p:cNvSpPr>
            <a:spLocks noGrp="1"/>
          </p:cNvSpPr>
          <p:nvPr>
            <p:ph idx="1"/>
          </p:nvPr>
        </p:nvSpPr>
        <p:spPr/>
        <p:txBody>
          <a:bodyPr/>
          <a:lstStyle/>
          <a:p>
            <a:r>
              <a:rPr lang="zh-CN" altLang="en-US" dirty="0"/>
              <a:t>如表，眼睛和嘴巴的三個狀態閾值</a:t>
            </a:r>
          </a:p>
        </p:txBody>
      </p:sp>
      <p:pic>
        <p:nvPicPr>
          <p:cNvPr id="5" name="图片 4">
            <a:extLst>
              <a:ext uri="{FF2B5EF4-FFF2-40B4-BE49-F238E27FC236}">
                <a16:creationId xmlns:a16="http://schemas.microsoft.com/office/drawing/2014/main" id="{FE6788D8-9D13-487B-B5A4-7CA0FC5CD4F3}"/>
              </a:ext>
            </a:extLst>
          </p:cNvPr>
          <p:cNvPicPr>
            <a:picLocks noChangeAspect="1"/>
          </p:cNvPicPr>
          <p:nvPr/>
        </p:nvPicPr>
        <p:blipFill>
          <a:blip r:embed="rId2"/>
          <a:stretch>
            <a:fillRect/>
          </a:stretch>
        </p:blipFill>
        <p:spPr>
          <a:xfrm>
            <a:off x="3338616" y="2592053"/>
            <a:ext cx="5514767" cy="1673894"/>
          </a:xfrm>
          <a:prstGeom prst="rect">
            <a:avLst/>
          </a:prstGeom>
        </p:spPr>
      </p:pic>
    </p:spTree>
    <p:extLst>
      <p:ext uri="{BB962C8B-B14F-4D97-AF65-F5344CB8AC3E}">
        <p14:creationId xmlns:p14="http://schemas.microsoft.com/office/powerpoint/2010/main" val="3914168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90AB58-0B2F-4656-8FF4-55E7874F9998}"/>
              </a:ext>
            </a:extLst>
          </p:cNvPr>
          <p:cNvSpPr>
            <a:spLocks noGrp="1"/>
          </p:cNvSpPr>
          <p:nvPr>
            <p:ph type="title"/>
          </p:nvPr>
        </p:nvSpPr>
        <p:spPr/>
        <p:txBody>
          <a:bodyPr/>
          <a:lstStyle/>
          <a:p>
            <a:endParaRPr lang="zh-CN" altLang="en-US"/>
          </a:p>
        </p:txBody>
      </p:sp>
      <p:pic>
        <p:nvPicPr>
          <p:cNvPr id="4" name="内容占位符 3">
            <a:extLst>
              <a:ext uri="{FF2B5EF4-FFF2-40B4-BE49-F238E27FC236}">
                <a16:creationId xmlns:a16="http://schemas.microsoft.com/office/drawing/2014/main" id="{89604551-9C01-40A5-989A-37B44131C084}"/>
              </a:ext>
            </a:extLst>
          </p:cNvPr>
          <p:cNvPicPr>
            <a:picLocks noGrp="1" noChangeAspect="1"/>
          </p:cNvPicPr>
          <p:nvPr>
            <p:ph idx="1"/>
          </p:nvPr>
        </p:nvPicPr>
        <p:blipFill>
          <a:blip r:embed="rId2"/>
          <a:stretch>
            <a:fillRect/>
          </a:stretch>
        </p:blipFill>
        <p:spPr>
          <a:xfrm>
            <a:off x="3444502" y="1494294"/>
            <a:ext cx="5302995" cy="3869411"/>
          </a:xfrm>
          <a:prstGeom prst="rect">
            <a:avLst/>
          </a:prstGeom>
        </p:spPr>
      </p:pic>
    </p:spTree>
    <p:extLst>
      <p:ext uri="{BB962C8B-B14F-4D97-AF65-F5344CB8AC3E}">
        <p14:creationId xmlns:p14="http://schemas.microsoft.com/office/powerpoint/2010/main" val="2401705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D2C763-7769-4CF2-A220-B77F378CC3BC}"/>
              </a:ext>
            </a:extLst>
          </p:cNvPr>
          <p:cNvSpPr>
            <a:spLocks noGrp="1"/>
          </p:cNvSpPr>
          <p:nvPr>
            <p:ph type="title"/>
          </p:nvPr>
        </p:nvSpPr>
        <p:spPr/>
        <p:txBody>
          <a:bodyPr/>
          <a:lstStyle/>
          <a:p>
            <a:r>
              <a:rPr lang="en-US" altLang="zh-CN" dirty="0"/>
              <a:t>4</a:t>
            </a:r>
            <a:r>
              <a:rPr lang="zh-CN" altLang="en-US" dirty="0"/>
              <a:t>、實驗結果與分析</a:t>
            </a:r>
          </a:p>
        </p:txBody>
      </p:sp>
      <p:sp>
        <p:nvSpPr>
          <p:cNvPr id="3" name="内容占位符 2">
            <a:extLst>
              <a:ext uri="{FF2B5EF4-FFF2-40B4-BE49-F238E27FC236}">
                <a16:creationId xmlns:a16="http://schemas.microsoft.com/office/drawing/2014/main" id="{7146AB33-27D9-4058-9C07-24B7A4A039E9}"/>
              </a:ext>
            </a:extLst>
          </p:cNvPr>
          <p:cNvSpPr>
            <a:spLocks noGrp="1"/>
          </p:cNvSpPr>
          <p:nvPr>
            <p:ph idx="1"/>
          </p:nvPr>
        </p:nvSpPr>
        <p:spPr/>
        <p:txBody>
          <a:bodyPr/>
          <a:lstStyle/>
          <a:p>
            <a:r>
              <a:rPr lang="zh-CN" altLang="en-US" dirty="0"/>
              <a:t>首先，檢測眼睛和嘴巴的張開狀態，並與傳統的基於眼睛和嘴巴的長度比的疲勞檢測算法以及計算上下眼睛和嘴巴的距離垂直積分投影方法進行比較，以確定是否眨眼或大哈切。結果如表所示。</a:t>
            </a:r>
            <a:endParaRPr lang="en-US" altLang="zh-CN" dirty="0"/>
          </a:p>
          <a:p>
            <a:pPr marL="0" indent="0">
              <a:buNone/>
            </a:pPr>
            <a:endParaRPr lang="zh-CN" altLang="en-US" dirty="0"/>
          </a:p>
        </p:txBody>
      </p:sp>
    </p:spTree>
    <p:extLst>
      <p:ext uri="{BB962C8B-B14F-4D97-AF65-F5344CB8AC3E}">
        <p14:creationId xmlns:p14="http://schemas.microsoft.com/office/powerpoint/2010/main" val="4060896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BA7BF4-36F8-462A-A16D-9426DE58925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A8C0216-747A-4D06-8CC9-38ED2C495CC3}"/>
              </a:ext>
            </a:extLst>
          </p:cNvPr>
          <p:cNvSpPr>
            <a:spLocks noGrp="1"/>
          </p:cNvSpPr>
          <p:nvPr>
            <p:ph idx="1"/>
          </p:nvPr>
        </p:nvSpPr>
        <p:spPr/>
        <p:txBody>
          <a:bodyPr/>
          <a:lstStyle/>
          <a:p>
            <a:r>
              <a:rPr lang="zh-CN" altLang="en-US" dirty="0"/>
              <a:t>如表所示，眼睛狀態的檢測成功率為</a:t>
            </a:r>
            <a:r>
              <a:rPr lang="en-US" altLang="zh-CN" dirty="0"/>
              <a:t>93.4%</a:t>
            </a:r>
            <a:r>
              <a:rPr lang="zh-CN" altLang="en-US" dirty="0"/>
              <a:t>，嘴巴狀態的成功率為</a:t>
            </a:r>
            <a:r>
              <a:rPr lang="en-US" altLang="zh-CN" dirty="0"/>
              <a:t>85.9%</a:t>
            </a:r>
            <a:r>
              <a:rPr lang="zh-CN" altLang="en-US" dirty="0"/>
              <a:t>，均高於傳統的疲勞檢測方法。</a:t>
            </a:r>
          </a:p>
        </p:txBody>
      </p:sp>
      <p:pic>
        <p:nvPicPr>
          <p:cNvPr id="4" name="图片 3">
            <a:extLst>
              <a:ext uri="{FF2B5EF4-FFF2-40B4-BE49-F238E27FC236}">
                <a16:creationId xmlns:a16="http://schemas.microsoft.com/office/drawing/2014/main" id="{56B24BA6-0EA2-454F-8687-9A112F63912A}"/>
              </a:ext>
            </a:extLst>
          </p:cNvPr>
          <p:cNvPicPr>
            <a:picLocks noChangeAspect="1"/>
          </p:cNvPicPr>
          <p:nvPr/>
        </p:nvPicPr>
        <p:blipFill>
          <a:blip r:embed="rId2"/>
          <a:stretch>
            <a:fillRect/>
          </a:stretch>
        </p:blipFill>
        <p:spPr>
          <a:xfrm>
            <a:off x="3219825" y="2960975"/>
            <a:ext cx="5752349" cy="2080637"/>
          </a:xfrm>
          <a:prstGeom prst="rect">
            <a:avLst/>
          </a:prstGeom>
        </p:spPr>
      </p:pic>
    </p:spTree>
    <p:extLst>
      <p:ext uri="{BB962C8B-B14F-4D97-AF65-F5344CB8AC3E}">
        <p14:creationId xmlns:p14="http://schemas.microsoft.com/office/powerpoint/2010/main" val="1651826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50F3353-EEDF-4F58-8C49-36D7BA56842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CDAC7EC2-33FF-4E4B-A49C-595FEEB908B5}"/>
              </a:ext>
            </a:extLst>
          </p:cNvPr>
          <p:cNvSpPr>
            <a:spLocks noGrp="1"/>
          </p:cNvSpPr>
          <p:nvPr>
            <p:ph idx="1"/>
          </p:nvPr>
        </p:nvSpPr>
        <p:spPr/>
        <p:txBody>
          <a:bodyPr/>
          <a:lstStyle/>
          <a:p>
            <a:r>
              <a:rPr lang="zh-CN" altLang="en-US" dirty="0"/>
              <a:t>使用模糊推理系統依次檢測</a:t>
            </a:r>
            <a:r>
              <a:rPr lang="en-US" altLang="zh-CN" dirty="0"/>
              <a:t>200</a:t>
            </a:r>
            <a:r>
              <a:rPr lang="zh-CN" altLang="en-US" dirty="0"/>
              <a:t>個視頻中實驗人員的疲勞狀態，測試結果如表。正常條件下的檢測成功率為</a:t>
            </a:r>
            <a:r>
              <a:rPr lang="en-US" altLang="zh-CN" dirty="0"/>
              <a:t>96.5%</a:t>
            </a:r>
            <a:r>
              <a:rPr lang="zh-CN" altLang="en-US" dirty="0"/>
              <a:t>，輕度疲勞下的成功率為</a:t>
            </a:r>
            <a:r>
              <a:rPr lang="en-US" altLang="zh-CN" dirty="0"/>
              <a:t>94.7%</a:t>
            </a:r>
            <a:r>
              <a:rPr lang="zh-CN" altLang="en-US" dirty="0"/>
              <a:t>，嚴重疲勞的成功率為</a:t>
            </a:r>
            <a:r>
              <a:rPr lang="en-US" altLang="zh-CN" dirty="0"/>
              <a:t>100%</a:t>
            </a:r>
            <a:r>
              <a:rPr lang="zh-CN" altLang="en-US" dirty="0"/>
              <a:t>。檢測成功率高於傳統疲勞檢測方法。</a:t>
            </a:r>
          </a:p>
        </p:txBody>
      </p:sp>
      <p:pic>
        <p:nvPicPr>
          <p:cNvPr id="4" name="图片 3">
            <a:extLst>
              <a:ext uri="{FF2B5EF4-FFF2-40B4-BE49-F238E27FC236}">
                <a16:creationId xmlns:a16="http://schemas.microsoft.com/office/drawing/2014/main" id="{68A66359-FB89-4730-B249-752B912F03A6}"/>
              </a:ext>
            </a:extLst>
          </p:cNvPr>
          <p:cNvPicPr>
            <a:picLocks noChangeAspect="1"/>
          </p:cNvPicPr>
          <p:nvPr/>
        </p:nvPicPr>
        <p:blipFill>
          <a:blip r:embed="rId2"/>
          <a:stretch>
            <a:fillRect/>
          </a:stretch>
        </p:blipFill>
        <p:spPr>
          <a:xfrm>
            <a:off x="1164055" y="3548063"/>
            <a:ext cx="9639300" cy="2628900"/>
          </a:xfrm>
          <a:prstGeom prst="rect">
            <a:avLst/>
          </a:prstGeom>
        </p:spPr>
      </p:pic>
    </p:spTree>
    <p:extLst>
      <p:ext uri="{BB962C8B-B14F-4D97-AF65-F5344CB8AC3E}">
        <p14:creationId xmlns:p14="http://schemas.microsoft.com/office/powerpoint/2010/main" val="968844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26CDA4-82F2-4F2D-9F88-1B3A6F1A3BE6}"/>
              </a:ext>
            </a:extLst>
          </p:cNvPr>
          <p:cNvSpPr>
            <a:spLocks noGrp="1"/>
          </p:cNvSpPr>
          <p:nvPr>
            <p:ph type="title"/>
          </p:nvPr>
        </p:nvSpPr>
        <p:spPr/>
        <p:txBody>
          <a:bodyPr/>
          <a:lstStyle/>
          <a:p>
            <a:r>
              <a:rPr lang="en-US" altLang="zh-CN" dirty="0"/>
              <a:t>5</a:t>
            </a:r>
            <a:r>
              <a:rPr lang="zh-CN" altLang="en-US" dirty="0"/>
              <a:t>、結論</a:t>
            </a:r>
          </a:p>
        </p:txBody>
      </p:sp>
      <p:sp>
        <p:nvSpPr>
          <p:cNvPr id="3" name="内容占位符 2">
            <a:extLst>
              <a:ext uri="{FF2B5EF4-FFF2-40B4-BE49-F238E27FC236}">
                <a16:creationId xmlns:a16="http://schemas.microsoft.com/office/drawing/2014/main" id="{30424ED2-5BEA-4D6D-AD9C-ED61E2807908}"/>
              </a:ext>
            </a:extLst>
          </p:cNvPr>
          <p:cNvSpPr>
            <a:spLocks noGrp="1"/>
          </p:cNvSpPr>
          <p:nvPr>
            <p:ph idx="1"/>
          </p:nvPr>
        </p:nvSpPr>
        <p:spPr/>
        <p:txBody>
          <a:bodyPr/>
          <a:lstStyle/>
          <a:p>
            <a:r>
              <a:rPr lang="zh-CN" altLang="en-US" dirty="0"/>
              <a:t>本文提出一種基於面部表情分析的疲勞檢測算法，該算法利用</a:t>
            </a:r>
            <a:r>
              <a:rPr lang="en-US" altLang="zh-CN" dirty="0"/>
              <a:t>MB-LBP</a:t>
            </a:r>
            <a:r>
              <a:rPr lang="zh-CN" altLang="en-US" dirty="0"/>
              <a:t>和</a:t>
            </a:r>
            <a:r>
              <a:rPr lang="en-US" altLang="zh-CN" dirty="0" err="1"/>
              <a:t>Adaboost</a:t>
            </a:r>
            <a:r>
              <a:rPr lang="zh-CN" altLang="en-US" dirty="0"/>
              <a:t>分類器來檢測駕駛員的面部關鍵點。本文提出的算法可以對駕駛員的眼睛和嘴巴狀態進行檢測，並且多種信息的融合提高系統的檢測精度。</a:t>
            </a:r>
            <a:endParaRPr lang="en-US" altLang="zh-CN" dirty="0"/>
          </a:p>
          <a:p>
            <a:r>
              <a:rPr lang="zh-CN" altLang="en-US"/>
              <a:t>實驗結果表明，駕駛員的眼睛和嘴巴張開狀態的準確性和駕駛員的疲勞程度均高於傳統的疲勞檢測算法。</a:t>
            </a:r>
            <a:endParaRPr lang="zh-CN" altLang="en-US" dirty="0"/>
          </a:p>
        </p:txBody>
      </p:sp>
    </p:spTree>
    <p:extLst>
      <p:ext uri="{BB962C8B-B14F-4D97-AF65-F5344CB8AC3E}">
        <p14:creationId xmlns:p14="http://schemas.microsoft.com/office/powerpoint/2010/main" val="634827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49E0BF-55CB-4038-944A-715295F89BD5}"/>
              </a:ext>
            </a:extLst>
          </p:cNvPr>
          <p:cNvSpPr>
            <a:spLocks noGrp="1"/>
          </p:cNvSpPr>
          <p:nvPr>
            <p:ph type="title"/>
          </p:nvPr>
        </p:nvSpPr>
        <p:spPr/>
        <p:txBody>
          <a:bodyPr/>
          <a:lstStyle/>
          <a:p>
            <a:r>
              <a:rPr lang="en-US" altLang="zh-CN" dirty="0"/>
              <a:t>1</a:t>
            </a:r>
            <a:r>
              <a:rPr lang="zh-CN" altLang="en-US" dirty="0"/>
              <a:t>、介紹</a:t>
            </a:r>
          </a:p>
        </p:txBody>
      </p:sp>
      <p:sp>
        <p:nvSpPr>
          <p:cNvPr id="3" name="内容占位符 2">
            <a:extLst>
              <a:ext uri="{FF2B5EF4-FFF2-40B4-BE49-F238E27FC236}">
                <a16:creationId xmlns:a16="http://schemas.microsoft.com/office/drawing/2014/main" id="{609CCFDA-7EA1-4492-8298-878E875DA278}"/>
              </a:ext>
            </a:extLst>
          </p:cNvPr>
          <p:cNvSpPr>
            <a:spLocks noGrp="1"/>
          </p:cNvSpPr>
          <p:nvPr>
            <p:ph idx="1"/>
          </p:nvPr>
        </p:nvSpPr>
        <p:spPr/>
        <p:txBody>
          <a:bodyPr>
            <a:normAutofit lnSpcReduction="10000"/>
          </a:bodyPr>
          <a:lstStyle/>
          <a:p>
            <a:r>
              <a:rPr lang="zh-CN" altLang="en-US" dirty="0"/>
              <a:t>疲勞駕駛是交通事故的主要原因之一。研究表明，疲勞駕駛導致交通事故的可能性是普通駕駛的五倍。疲勞駕駛引起的年度交通事故約佔事故總數的</a:t>
            </a:r>
            <a:r>
              <a:rPr lang="en-US" altLang="zh-CN" dirty="0"/>
              <a:t>20%</a:t>
            </a:r>
            <a:r>
              <a:rPr lang="zh-CN" altLang="en-US" dirty="0"/>
              <a:t>，佔嚴重交通事故的</a:t>
            </a:r>
            <a:r>
              <a:rPr lang="en-US" altLang="zh-CN" dirty="0"/>
              <a:t>40%</a:t>
            </a:r>
            <a:r>
              <a:rPr lang="zh-CN" altLang="en-US" dirty="0"/>
              <a:t>以上。因此，及時監測駕駛員疲勞狀況以及及時響應警告信息具有重要的現實意義。</a:t>
            </a:r>
            <a:endParaRPr lang="en-US" altLang="zh-CN" dirty="0"/>
          </a:p>
          <a:p>
            <a:r>
              <a:rPr lang="zh-CN" altLang="en-US" dirty="0"/>
              <a:t>本文提出一種基於面部表情分析的疲勞檢測算法。</a:t>
            </a:r>
            <a:r>
              <a:rPr lang="en-US" altLang="zh-CN" dirty="0"/>
              <a:t>MB-LBP</a:t>
            </a:r>
            <a:r>
              <a:rPr lang="zh-CN" altLang="en-US" dirty="0"/>
              <a:t>功能和</a:t>
            </a:r>
            <a:r>
              <a:rPr lang="en-US" altLang="zh-CN" dirty="0" err="1"/>
              <a:t>Adaboost</a:t>
            </a:r>
            <a:r>
              <a:rPr lang="zh-CN" altLang="en-US" dirty="0"/>
              <a:t>分類器訓練眼睛和嘴的位置模型。準確定位收集到的駕駛員面部圖像的眼睛和嘴巴，以提取眼睛和嘴巴的狀態參數，然後計算</a:t>
            </a:r>
            <a:r>
              <a:rPr lang="en-US" altLang="zh-CN" dirty="0"/>
              <a:t>PERCLOS(</a:t>
            </a:r>
            <a:r>
              <a:rPr lang="zh-CN" altLang="en-US" dirty="0"/>
              <a:t>瞳孔上眼睛閉合度隨時間的百分比</a:t>
            </a:r>
            <a:r>
              <a:rPr lang="en-US" altLang="zh-CN" dirty="0"/>
              <a:t>)</a:t>
            </a:r>
            <a:r>
              <a:rPr lang="zh-CN" altLang="en-US" dirty="0"/>
              <a:t>和大哈欠頻率來描述駕駛員的疲勞程度。最後，</a:t>
            </a:r>
            <a:r>
              <a:rPr lang="en-US" altLang="zh-CN" dirty="0"/>
              <a:t>MB-LBP</a:t>
            </a:r>
            <a:r>
              <a:rPr lang="zh-CN" altLang="en-US" dirty="0"/>
              <a:t>要素的數量更少，並且包含更多的結構模式信息。</a:t>
            </a:r>
          </a:p>
        </p:txBody>
      </p:sp>
    </p:spTree>
    <p:extLst>
      <p:ext uri="{BB962C8B-B14F-4D97-AF65-F5344CB8AC3E}">
        <p14:creationId xmlns:p14="http://schemas.microsoft.com/office/powerpoint/2010/main" val="211695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5D6DD6-0A4B-42A5-8227-8BF2533514E7}"/>
              </a:ext>
            </a:extLst>
          </p:cNvPr>
          <p:cNvSpPr>
            <a:spLocks noGrp="1"/>
          </p:cNvSpPr>
          <p:nvPr>
            <p:ph type="title"/>
          </p:nvPr>
        </p:nvSpPr>
        <p:spPr/>
        <p:txBody>
          <a:bodyPr/>
          <a:lstStyle/>
          <a:p>
            <a:r>
              <a:rPr lang="en-US" altLang="zh-CN" dirty="0"/>
              <a:t>2</a:t>
            </a:r>
            <a:r>
              <a:rPr lang="zh-CN" altLang="en-US" dirty="0"/>
              <a:t>、基於</a:t>
            </a:r>
            <a:r>
              <a:rPr lang="en-US" altLang="zh-CN" dirty="0"/>
              <a:t>MB-LBP</a:t>
            </a:r>
            <a:r>
              <a:rPr lang="zh-CN" altLang="en-US" dirty="0"/>
              <a:t>功能的面部關鍵點位置</a:t>
            </a:r>
          </a:p>
        </p:txBody>
      </p:sp>
      <p:sp>
        <p:nvSpPr>
          <p:cNvPr id="3" name="内容占位符 2">
            <a:extLst>
              <a:ext uri="{FF2B5EF4-FFF2-40B4-BE49-F238E27FC236}">
                <a16:creationId xmlns:a16="http://schemas.microsoft.com/office/drawing/2014/main" id="{C4F83D22-E977-4C31-B481-BCE28EE9AE64}"/>
              </a:ext>
            </a:extLst>
          </p:cNvPr>
          <p:cNvSpPr>
            <a:spLocks noGrp="1"/>
          </p:cNvSpPr>
          <p:nvPr>
            <p:ph idx="1"/>
          </p:nvPr>
        </p:nvSpPr>
        <p:spPr/>
        <p:txBody>
          <a:bodyPr/>
          <a:lstStyle/>
          <a:p>
            <a:pPr marL="0" indent="0">
              <a:buNone/>
            </a:pPr>
            <a:r>
              <a:rPr lang="en-US" altLang="zh-CN" dirty="0"/>
              <a:t>2.1</a:t>
            </a:r>
            <a:r>
              <a:rPr lang="zh-CN" altLang="en-US" dirty="0"/>
              <a:t>、傳統的</a:t>
            </a:r>
            <a:r>
              <a:rPr lang="en-US" altLang="zh-CN" dirty="0"/>
              <a:t>HAAR-LIKE</a:t>
            </a:r>
            <a:r>
              <a:rPr lang="zh-CN" altLang="en-US" dirty="0"/>
              <a:t>方法</a:t>
            </a:r>
            <a:endParaRPr lang="en-US" altLang="zh-CN" dirty="0"/>
          </a:p>
          <a:p>
            <a:pPr marL="457200" lvl="1" indent="0">
              <a:buNone/>
            </a:pPr>
            <a:r>
              <a:rPr lang="zh-CN" altLang="en-US" dirty="0"/>
              <a:t>目前，大多數疲勞檢測方法都是基於</a:t>
            </a:r>
            <a:r>
              <a:rPr lang="en-US" altLang="zh-CN" dirty="0"/>
              <a:t>HAAR-LIKE</a:t>
            </a:r>
            <a:r>
              <a:rPr lang="zh-CN" altLang="en-US" dirty="0"/>
              <a:t>的面部特徵檢測算法。</a:t>
            </a:r>
            <a:r>
              <a:rPr lang="en-US" altLang="zh-CN" dirty="0"/>
              <a:t> HAAR-LIKE</a:t>
            </a:r>
            <a:r>
              <a:rPr lang="zh-CN" altLang="en-US" dirty="0"/>
              <a:t>矩形特徵計算的傳統方法是測量不同矩形區域中像素強度值的差異。</a:t>
            </a:r>
          </a:p>
        </p:txBody>
      </p:sp>
      <p:pic>
        <p:nvPicPr>
          <p:cNvPr id="4" name="图片 3">
            <a:extLst>
              <a:ext uri="{FF2B5EF4-FFF2-40B4-BE49-F238E27FC236}">
                <a16:creationId xmlns:a16="http://schemas.microsoft.com/office/drawing/2014/main" id="{6F3112E2-6925-49F0-952E-1F3E330669CF}"/>
              </a:ext>
            </a:extLst>
          </p:cNvPr>
          <p:cNvPicPr>
            <a:picLocks noChangeAspect="1"/>
          </p:cNvPicPr>
          <p:nvPr/>
        </p:nvPicPr>
        <p:blipFill>
          <a:blip r:embed="rId2"/>
          <a:stretch>
            <a:fillRect/>
          </a:stretch>
        </p:blipFill>
        <p:spPr>
          <a:xfrm>
            <a:off x="3981450" y="3258344"/>
            <a:ext cx="4229100" cy="1485900"/>
          </a:xfrm>
          <a:prstGeom prst="rect">
            <a:avLst/>
          </a:prstGeom>
        </p:spPr>
      </p:pic>
    </p:spTree>
    <p:extLst>
      <p:ext uri="{BB962C8B-B14F-4D97-AF65-F5344CB8AC3E}">
        <p14:creationId xmlns:p14="http://schemas.microsoft.com/office/powerpoint/2010/main" val="405924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52ED1D-C7E1-4340-AA0D-7C31B420CE8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0458CBA9-066E-40BF-8E0F-FA4B93765961}"/>
              </a:ext>
            </a:extLst>
          </p:cNvPr>
          <p:cNvSpPr>
            <a:spLocks noGrp="1"/>
          </p:cNvSpPr>
          <p:nvPr>
            <p:ph idx="1"/>
          </p:nvPr>
        </p:nvSpPr>
        <p:spPr/>
        <p:txBody>
          <a:bodyPr/>
          <a:lstStyle/>
          <a:p>
            <a:pPr marL="0" indent="0">
              <a:buNone/>
            </a:pPr>
            <a:r>
              <a:rPr lang="en-US" altLang="zh-CN" dirty="0"/>
              <a:t>2.2</a:t>
            </a:r>
            <a:r>
              <a:rPr lang="zh-CN" altLang="en-US" dirty="0"/>
              <a:t>、傳統</a:t>
            </a:r>
            <a:r>
              <a:rPr lang="en-US" altLang="zh-CN" dirty="0"/>
              <a:t>LBP</a:t>
            </a:r>
            <a:r>
              <a:rPr lang="zh-CN" altLang="en-US" dirty="0"/>
              <a:t>方法</a:t>
            </a:r>
            <a:endParaRPr lang="en-US" altLang="zh-CN" dirty="0"/>
          </a:p>
          <a:p>
            <a:pPr marL="457200" lvl="1" indent="0">
              <a:buNone/>
            </a:pPr>
            <a:r>
              <a:rPr lang="en-US" altLang="zh-CN" dirty="0"/>
              <a:t>LBP</a:t>
            </a:r>
            <a:r>
              <a:rPr lang="zh-CN" altLang="en-US" dirty="0"/>
              <a:t>描述了圖像紋理的特徵的，以中心點的像素強度為閾值，將其與周圍點的像素進行比較。</a:t>
            </a:r>
          </a:p>
        </p:txBody>
      </p:sp>
      <p:pic>
        <p:nvPicPr>
          <p:cNvPr id="4" name="图片 3">
            <a:extLst>
              <a:ext uri="{FF2B5EF4-FFF2-40B4-BE49-F238E27FC236}">
                <a16:creationId xmlns:a16="http://schemas.microsoft.com/office/drawing/2014/main" id="{5E8B1F42-7F98-41CE-8677-83DC89AE0E9A}"/>
              </a:ext>
            </a:extLst>
          </p:cNvPr>
          <p:cNvPicPr>
            <a:picLocks noChangeAspect="1"/>
          </p:cNvPicPr>
          <p:nvPr/>
        </p:nvPicPr>
        <p:blipFill>
          <a:blip r:embed="rId2"/>
          <a:stretch>
            <a:fillRect/>
          </a:stretch>
        </p:blipFill>
        <p:spPr>
          <a:xfrm>
            <a:off x="4162425" y="3282616"/>
            <a:ext cx="3867150" cy="2057400"/>
          </a:xfrm>
          <a:prstGeom prst="rect">
            <a:avLst/>
          </a:prstGeom>
        </p:spPr>
      </p:pic>
    </p:spTree>
    <p:extLst>
      <p:ext uri="{BB962C8B-B14F-4D97-AF65-F5344CB8AC3E}">
        <p14:creationId xmlns:p14="http://schemas.microsoft.com/office/powerpoint/2010/main" val="72818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EE95C3-19A0-41C1-9A6F-9EFA7F1CA509}"/>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9FD63F11-B961-4DB4-99F2-AD7C579FD485}"/>
              </a:ext>
            </a:extLst>
          </p:cNvPr>
          <p:cNvSpPr>
            <a:spLocks noGrp="1"/>
          </p:cNvSpPr>
          <p:nvPr>
            <p:ph idx="1"/>
          </p:nvPr>
        </p:nvSpPr>
        <p:spPr/>
        <p:txBody>
          <a:bodyPr/>
          <a:lstStyle/>
          <a:p>
            <a:pPr marL="0" indent="0">
              <a:buNone/>
            </a:pPr>
            <a:r>
              <a:rPr lang="en-US" altLang="zh-CN" dirty="0"/>
              <a:t>2.3</a:t>
            </a:r>
            <a:r>
              <a:rPr lang="zh-CN" altLang="en-US" dirty="0"/>
              <a:t>、</a:t>
            </a:r>
            <a:r>
              <a:rPr lang="en-US" altLang="zh-CN" dirty="0"/>
              <a:t>MB-LBP</a:t>
            </a:r>
            <a:r>
              <a:rPr lang="zh-CN" altLang="en-US" dirty="0"/>
              <a:t>方法</a:t>
            </a:r>
            <a:endParaRPr lang="en-US" altLang="zh-CN" dirty="0"/>
          </a:p>
          <a:p>
            <a:pPr marL="457200" lvl="1" indent="0">
              <a:buNone/>
            </a:pPr>
            <a:r>
              <a:rPr lang="en-US" altLang="zh-CN" dirty="0"/>
              <a:t>MB-LBP</a:t>
            </a:r>
            <a:r>
              <a:rPr lang="zh-CN" altLang="en-US" dirty="0"/>
              <a:t>是在</a:t>
            </a:r>
            <a:r>
              <a:rPr lang="en-US" altLang="zh-CN" dirty="0"/>
              <a:t>HAAR-LIKE</a:t>
            </a:r>
            <a:r>
              <a:rPr lang="zh-CN" altLang="en-US" dirty="0"/>
              <a:t>和</a:t>
            </a:r>
            <a:r>
              <a:rPr lang="en-US" altLang="zh-CN" dirty="0"/>
              <a:t>LBP</a:t>
            </a:r>
            <a:r>
              <a:rPr lang="zh-CN" altLang="en-US" dirty="0"/>
              <a:t>特徵的基礎上開發的，將</a:t>
            </a:r>
            <a:r>
              <a:rPr lang="en-US" altLang="zh-CN" dirty="0"/>
              <a:t>HAAR-LIKE</a:t>
            </a:r>
            <a:r>
              <a:rPr lang="zh-CN" altLang="en-US" dirty="0"/>
              <a:t>特徵中的矩形差異表示方法轉換為</a:t>
            </a:r>
            <a:r>
              <a:rPr lang="en-US" altLang="zh-CN" dirty="0"/>
              <a:t>LBP</a:t>
            </a:r>
            <a:r>
              <a:rPr lang="zh-CN" altLang="en-US" dirty="0"/>
              <a:t>特徵以對矩形區域進行編碼、與傳統的</a:t>
            </a:r>
            <a:r>
              <a:rPr lang="en-US" altLang="zh-CN" dirty="0"/>
              <a:t>LBP</a:t>
            </a:r>
            <a:r>
              <a:rPr lang="zh-CN" altLang="en-US" dirty="0"/>
              <a:t>功能相比，</a:t>
            </a:r>
            <a:r>
              <a:rPr lang="en-US" altLang="zh-CN" dirty="0"/>
              <a:t>MB-LBP</a:t>
            </a:r>
            <a:r>
              <a:rPr lang="zh-CN" altLang="en-US" dirty="0"/>
              <a:t>能將矩形的平均強度與相鄰矩形區域的平均強度進行比較，並獲得表示矩形的二進制字符串區域功能。</a:t>
            </a:r>
          </a:p>
        </p:txBody>
      </p:sp>
      <p:pic>
        <p:nvPicPr>
          <p:cNvPr id="4" name="图片 3">
            <a:extLst>
              <a:ext uri="{FF2B5EF4-FFF2-40B4-BE49-F238E27FC236}">
                <a16:creationId xmlns:a16="http://schemas.microsoft.com/office/drawing/2014/main" id="{6053CC01-D098-4EF6-87BE-4EA43644D5E0}"/>
              </a:ext>
            </a:extLst>
          </p:cNvPr>
          <p:cNvPicPr>
            <a:picLocks noChangeAspect="1"/>
          </p:cNvPicPr>
          <p:nvPr/>
        </p:nvPicPr>
        <p:blipFill>
          <a:blip r:embed="rId2"/>
          <a:stretch>
            <a:fillRect/>
          </a:stretch>
        </p:blipFill>
        <p:spPr>
          <a:xfrm>
            <a:off x="4100512" y="3933115"/>
            <a:ext cx="3990975" cy="1314450"/>
          </a:xfrm>
          <a:prstGeom prst="rect">
            <a:avLst/>
          </a:prstGeom>
        </p:spPr>
      </p:pic>
    </p:spTree>
    <p:extLst>
      <p:ext uri="{BB962C8B-B14F-4D97-AF65-F5344CB8AC3E}">
        <p14:creationId xmlns:p14="http://schemas.microsoft.com/office/powerpoint/2010/main" val="3844573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F70CC6-66A5-4152-955C-ADCFE03659CB}"/>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A40ED0B-104F-4C9A-87C9-D984BAE22E4C}"/>
              </a:ext>
            </a:extLst>
          </p:cNvPr>
          <p:cNvSpPr>
            <a:spLocks noGrp="1"/>
          </p:cNvSpPr>
          <p:nvPr>
            <p:ph idx="1"/>
          </p:nvPr>
        </p:nvSpPr>
        <p:spPr/>
        <p:txBody>
          <a:bodyPr/>
          <a:lstStyle/>
          <a:p>
            <a:pPr marL="0" indent="0">
              <a:buNone/>
            </a:pPr>
            <a:r>
              <a:rPr lang="en-US" altLang="zh-CN" dirty="0"/>
              <a:t>2.4</a:t>
            </a:r>
            <a:r>
              <a:rPr lang="zh-CN" altLang="en-US" dirty="0"/>
              <a:t>、構造分類器</a:t>
            </a:r>
            <a:endParaRPr lang="en-US" altLang="zh-CN" dirty="0"/>
          </a:p>
          <a:p>
            <a:pPr marL="457200" lvl="1" indent="0">
              <a:buNone/>
            </a:pPr>
            <a:r>
              <a:rPr lang="zh-CN" altLang="en-US" dirty="0"/>
              <a:t>由於</a:t>
            </a:r>
            <a:r>
              <a:rPr lang="en-US" altLang="zh-CN" dirty="0"/>
              <a:t>MB-LBP</a:t>
            </a:r>
            <a:r>
              <a:rPr lang="zh-CN" altLang="en-US" dirty="0"/>
              <a:t>功能是非度量值，因此閾值函數不能用作學習方法，因此，選擇具有更好繁華功能的</a:t>
            </a:r>
            <a:r>
              <a:rPr lang="en-US" altLang="zh-CN" dirty="0" err="1"/>
              <a:t>Adaboost</a:t>
            </a:r>
            <a:r>
              <a:rPr lang="zh-CN" altLang="en-US" dirty="0"/>
              <a:t>算法來訓練分類器。該算法是一種基於</a:t>
            </a:r>
            <a:r>
              <a:rPr lang="en-US" altLang="zh-CN" dirty="0"/>
              <a:t>Boosting</a:t>
            </a:r>
            <a:r>
              <a:rPr lang="zh-CN" altLang="en-US" dirty="0"/>
              <a:t>思想的迭代機器學習算法。核心思想是針對同一訓練集的不同特徵訓練不同的弱分類器，然後將這些弱分類其組合為一個強分類器。</a:t>
            </a:r>
          </a:p>
        </p:txBody>
      </p:sp>
      <p:pic>
        <p:nvPicPr>
          <p:cNvPr id="4" name="图片 3">
            <a:extLst>
              <a:ext uri="{FF2B5EF4-FFF2-40B4-BE49-F238E27FC236}">
                <a16:creationId xmlns:a16="http://schemas.microsoft.com/office/drawing/2014/main" id="{85BCE187-F93F-489F-81A9-FE79B26112FF}"/>
              </a:ext>
            </a:extLst>
          </p:cNvPr>
          <p:cNvPicPr>
            <a:picLocks noChangeAspect="1"/>
          </p:cNvPicPr>
          <p:nvPr/>
        </p:nvPicPr>
        <p:blipFill>
          <a:blip r:embed="rId2"/>
          <a:stretch>
            <a:fillRect/>
          </a:stretch>
        </p:blipFill>
        <p:spPr>
          <a:xfrm>
            <a:off x="4071937" y="3678154"/>
            <a:ext cx="4048125" cy="2228850"/>
          </a:xfrm>
          <a:prstGeom prst="rect">
            <a:avLst/>
          </a:prstGeom>
        </p:spPr>
      </p:pic>
    </p:spTree>
    <p:extLst>
      <p:ext uri="{BB962C8B-B14F-4D97-AF65-F5344CB8AC3E}">
        <p14:creationId xmlns:p14="http://schemas.microsoft.com/office/powerpoint/2010/main" val="40733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B6393D-4A6C-4D61-82F0-B541CA41A107}"/>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7AC7DF3-E7BA-4674-BFAD-2B61CB61F443}"/>
              </a:ext>
            </a:extLst>
          </p:cNvPr>
          <p:cNvSpPr>
            <a:spLocks noGrp="1"/>
          </p:cNvSpPr>
          <p:nvPr>
            <p:ph idx="1"/>
          </p:nvPr>
        </p:nvSpPr>
        <p:spPr/>
        <p:txBody>
          <a:bodyPr/>
          <a:lstStyle/>
          <a:p>
            <a:pPr marL="0" indent="0">
              <a:buNone/>
            </a:pPr>
            <a:r>
              <a:rPr lang="zh-CN" altLang="en-US" dirty="0"/>
              <a:t>從三個分類器的工作特徵曲線</a:t>
            </a:r>
            <a:r>
              <a:rPr lang="en-US" altLang="zh-CN" dirty="0"/>
              <a:t>(ROC)</a:t>
            </a:r>
            <a:r>
              <a:rPr lang="zh-CN" altLang="en-US" dirty="0"/>
              <a:t>的比較中可以發現，基於</a:t>
            </a:r>
            <a:r>
              <a:rPr lang="en-US" altLang="zh-CN" dirty="0"/>
              <a:t>MB-LBP</a:t>
            </a:r>
            <a:r>
              <a:rPr lang="zh-CN" altLang="en-US" dirty="0"/>
              <a:t>和</a:t>
            </a:r>
            <a:r>
              <a:rPr lang="en-US" altLang="zh-CN" dirty="0" err="1"/>
              <a:t>Adaboost</a:t>
            </a:r>
            <a:r>
              <a:rPr lang="zh-CN" altLang="en-US" dirty="0"/>
              <a:t>分類器的結合的買尿布關鍵點檢測模型比傳統的人臉關鍵點檢測模型具有更高的檢測精度。此外，根據訓練過程中所計算的時間，發現分類器訓練比其他兩種方法花費的時間更少。</a:t>
            </a:r>
          </a:p>
        </p:txBody>
      </p:sp>
    </p:spTree>
    <p:extLst>
      <p:ext uri="{BB962C8B-B14F-4D97-AF65-F5344CB8AC3E}">
        <p14:creationId xmlns:p14="http://schemas.microsoft.com/office/powerpoint/2010/main" val="2871052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F6D657-610F-4C7A-9194-1777E784AC95}"/>
              </a:ext>
            </a:extLst>
          </p:cNvPr>
          <p:cNvSpPr>
            <a:spLocks noGrp="1"/>
          </p:cNvSpPr>
          <p:nvPr>
            <p:ph type="title"/>
          </p:nvPr>
        </p:nvSpPr>
        <p:spPr/>
        <p:txBody>
          <a:bodyPr/>
          <a:lstStyle/>
          <a:p>
            <a:r>
              <a:rPr lang="en-US" altLang="zh-CN" dirty="0"/>
              <a:t>3</a:t>
            </a:r>
            <a:r>
              <a:rPr lang="zh-CN" altLang="en-US" dirty="0"/>
              <a:t>、駕駛員疲勞判定系統</a:t>
            </a:r>
          </a:p>
        </p:txBody>
      </p:sp>
      <p:sp>
        <p:nvSpPr>
          <p:cNvPr id="3" name="内容占位符 2">
            <a:extLst>
              <a:ext uri="{FF2B5EF4-FFF2-40B4-BE49-F238E27FC236}">
                <a16:creationId xmlns:a16="http://schemas.microsoft.com/office/drawing/2014/main" id="{006F09E7-8637-4F6F-BB7F-63AA82998973}"/>
              </a:ext>
            </a:extLst>
          </p:cNvPr>
          <p:cNvSpPr>
            <a:spLocks noGrp="1"/>
          </p:cNvSpPr>
          <p:nvPr>
            <p:ph idx="1"/>
          </p:nvPr>
        </p:nvSpPr>
        <p:spPr/>
        <p:txBody>
          <a:bodyPr/>
          <a:lstStyle/>
          <a:p>
            <a:pPr marL="0" indent="0">
              <a:buNone/>
            </a:pPr>
            <a:r>
              <a:rPr lang="zh-CN" altLang="en-US" dirty="0"/>
              <a:t>疲勞檢測方法大致基於眼睛和嘴巴，在判斷眼睛狀態同時增加嘴巴狀態可以提高疲勞檢測系統的準確性。</a:t>
            </a:r>
          </a:p>
        </p:txBody>
      </p:sp>
    </p:spTree>
    <p:extLst>
      <p:ext uri="{BB962C8B-B14F-4D97-AF65-F5344CB8AC3E}">
        <p14:creationId xmlns:p14="http://schemas.microsoft.com/office/powerpoint/2010/main" val="3985353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267335-0A7A-4835-B1D9-1D8F296B7D4A}"/>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DA6E151A-97C3-4634-8814-CA1E3E046814}"/>
              </a:ext>
            </a:extLst>
          </p:cNvPr>
          <p:cNvSpPr>
            <a:spLocks noGrp="1"/>
          </p:cNvSpPr>
          <p:nvPr>
            <p:ph idx="1"/>
          </p:nvPr>
        </p:nvSpPr>
        <p:spPr/>
        <p:txBody>
          <a:bodyPr/>
          <a:lstStyle/>
          <a:p>
            <a:pPr marL="0" indent="0">
              <a:buNone/>
            </a:pPr>
            <a:r>
              <a:rPr lang="en-US" altLang="zh-CN" dirty="0"/>
              <a:t>3.1</a:t>
            </a:r>
            <a:r>
              <a:rPr lang="zh-CN" altLang="en-US" dirty="0"/>
              <a:t>、眼睛和嘴巴狀態檢測</a:t>
            </a:r>
            <a:endParaRPr lang="en-US" altLang="zh-CN" dirty="0"/>
          </a:p>
          <a:p>
            <a:pPr marL="457200" lvl="1" indent="0">
              <a:buNone/>
            </a:pPr>
            <a:r>
              <a:rPr lang="zh-CN" altLang="en-US" dirty="0"/>
              <a:t>使用訓練的</a:t>
            </a:r>
            <a:r>
              <a:rPr lang="en-US" altLang="zh-CN" dirty="0" err="1"/>
              <a:t>Adaboost</a:t>
            </a:r>
            <a:r>
              <a:rPr lang="zh-CN" altLang="en-US" dirty="0"/>
              <a:t>分類器對駕駛員執行面部關鍵點檢測。</a:t>
            </a:r>
          </a:p>
        </p:txBody>
      </p:sp>
      <p:pic>
        <p:nvPicPr>
          <p:cNvPr id="4" name="图片 3">
            <a:extLst>
              <a:ext uri="{FF2B5EF4-FFF2-40B4-BE49-F238E27FC236}">
                <a16:creationId xmlns:a16="http://schemas.microsoft.com/office/drawing/2014/main" id="{D3BE86D9-0FA7-49D4-88F4-758F7AB028C5}"/>
              </a:ext>
            </a:extLst>
          </p:cNvPr>
          <p:cNvPicPr>
            <a:picLocks noChangeAspect="1"/>
          </p:cNvPicPr>
          <p:nvPr/>
        </p:nvPicPr>
        <p:blipFill>
          <a:blip r:embed="rId2"/>
          <a:stretch>
            <a:fillRect/>
          </a:stretch>
        </p:blipFill>
        <p:spPr>
          <a:xfrm>
            <a:off x="4090987" y="2616200"/>
            <a:ext cx="4010025" cy="3876675"/>
          </a:xfrm>
          <a:prstGeom prst="rect">
            <a:avLst/>
          </a:prstGeom>
        </p:spPr>
      </p:pic>
    </p:spTree>
    <p:extLst>
      <p:ext uri="{BB962C8B-B14F-4D97-AF65-F5344CB8AC3E}">
        <p14:creationId xmlns:p14="http://schemas.microsoft.com/office/powerpoint/2010/main" val="99898017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1362</Words>
  <Application>Microsoft Office PowerPoint</Application>
  <PresentationFormat>宽屏</PresentationFormat>
  <Paragraphs>33</Paragraphs>
  <Slides>18</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18</vt:i4>
      </vt:variant>
    </vt:vector>
  </HeadingPairs>
  <TitlesOfParts>
    <vt:vector size="22" baseType="lpstr">
      <vt:lpstr>等线</vt:lpstr>
      <vt:lpstr>等线 Light</vt:lpstr>
      <vt:lpstr>Arial</vt:lpstr>
      <vt:lpstr>Office 主题​​</vt:lpstr>
      <vt:lpstr>基於深度學習的面部表情呈現的駕駛員疲勞檢測</vt:lpstr>
      <vt:lpstr>1、介紹</vt:lpstr>
      <vt:lpstr>2、基於MB-LBP功能的面部關鍵點位置</vt:lpstr>
      <vt:lpstr>PowerPoint 演示文稿</vt:lpstr>
      <vt:lpstr>PowerPoint 演示文稿</vt:lpstr>
      <vt:lpstr>PowerPoint 演示文稿</vt:lpstr>
      <vt:lpstr>PowerPoint 演示文稿</vt:lpstr>
      <vt:lpstr>3、駕駛員疲勞判定系統</vt:lpstr>
      <vt:lpstr>PowerPoint 演示文稿</vt:lpstr>
      <vt:lpstr>PowerPoint 演示文稿</vt:lpstr>
      <vt:lpstr>PowerPoint 演示文稿</vt:lpstr>
      <vt:lpstr>PowerPoint 演示文稿</vt:lpstr>
      <vt:lpstr>PowerPoint 演示文稿</vt:lpstr>
      <vt:lpstr>PowerPoint 演示文稿</vt:lpstr>
      <vt:lpstr>4、實驗結果與分析</vt:lpstr>
      <vt:lpstr>PowerPoint 演示文稿</vt:lpstr>
      <vt:lpstr>PowerPoint 演示文稿</vt:lpstr>
      <vt:lpstr>5、結論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基於深度學習的面部表情呈現的駕駛員疲勞檢測</dc:title>
  <dc:creator>chen peter</dc:creator>
  <cp:lastModifiedBy>chen peter</cp:lastModifiedBy>
  <cp:revision>16</cp:revision>
  <dcterms:created xsi:type="dcterms:W3CDTF">2020-09-17T05:20:47Z</dcterms:created>
  <dcterms:modified xsi:type="dcterms:W3CDTF">2020-09-18T01:18:47Z</dcterms:modified>
</cp:coreProperties>
</file>